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4" r:id="rId3"/>
    <p:sldId id="280" r:id="rId4"/>
    <p:sldId id="279" r:id="rId5"/>
    <p:sldId id="281" r:id="rId6"/>
    <p:sldId id="283" r:id="rId7"/>
  </p:sldIdLst>
  <p:sldSz cx="12192000" cy="6858000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B88153-1E91-4AE4-9CFD-5EB893C0238B}" v="9" dt="2022-06-16T08:37:07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Morris" userId="5bc43847-4924-4de4-9056-f75e4a26d811" providerId="ADAL" clId="{31B88153-1E91-4AE4-9CFD-5EB893C0238B}"/>
    <pc:docChg chg="custSel modSld">
      <pc:chgData name="Rachael Morris" userId="5bc43847-4924-4de4-9056-f75e4a26d811" providerId="ADAL" clId="{31B88153-1E91-4AE4-9CFD-5EB893C0238B}" dt="2022-06-16T08:37:07.578" v="26" actId="1076"/>
      <pc:docMkLst>
        <pc:docMk/>
      </pc:docMkLst>
      <pc:sldChg chg="addSp delSp modSp mod">
        <pc:chgData name="Rachael Morris" userId="5bc43847-4924-4de4-9056-f75e4a26d811" providerId="ADAL" clId="{31B88153-1E91-4AE4-9CFD-5EB893C0238B}" dt="2022-06-16T08:37:07.578" v="26" actId="1076"/>
        <pc:sldMkLst>
          <pc:docMk/>
          <pc:sldMk cId="2301993609" sldId="257"/>
        </pc:sldMkLst>
        <pc:spChg chg="mod">
          <ac:chgData name="Rachael Morris" userId="5bc43847-4924-4de4-9056-f75e4a26d811" providerId="ADAL" clId="{31B88153-1E91-4AE4-9CFD-5EB893C0238B}" dt="2022-06-16T07:04:06.990" v="17" actId="404"/>
          <ac:spMkLst>
            <pc:docMk/>
            <pc:sldMk cId="2301993609" sldId="257"/>
            <ac:spMk id="3" creationId="{5762C147-9695-4735-B22A-CD4633BAC817}"/>
          </ac:spMkLst>
        </pc:spChg>
        <pc:spChg chg="add mod">
          <ac:chgData name="Rachael Morris" userId="5bc43847-4924-4de4-9056-f75e4a26d811" providerId="ADAL" clId="{31B88153-1E91-4AE4-9CFD-5EB893C0238B}" dt="2022-06-16T07:04:23.983" v="24" actId="1076"/>
          <ac:spMkLst>
            <pc:docMk/>
            <pc:sldMk cId="2301993609" sldId="257"/>
            <ac:spMk id="6" creationId="{DDD6318F-56B1-4A13-9FDB-D8C1326A09FD}"/>
          </ac:spMkLst>
        </pc:spChg>
        <pc:picChg chg="add del mod">
          <ac:chgData name="Rachael Morris" userId="5bc43847-4924-4de4-9056-f75e4a26d811" providerId="ADAL" clId="{31B88153-1E91-4AE4-9CFD-5EB893C0238B}" dt="2022-06-16T07:03:41.733" v="2" actId="478"/>
          <ac:picMkLst>
            <pc:docMk/>
            <pc:sldMk cId="2301993609" sldId="257"/>
            <ac:picMk id="5" creationId="{9BAEE906-55AF-4CAA-B271-ECCFB4D15637}"/>
          </ac:picMkLst>
        </pc:picChg>
        <pc:picChg chg="mod">
          <ac:chgData name="Rachael Morris" userId="5bc43847-4924-4de4-9056-f75e4a26d811" providerId="ADAL" clId="{31B88153-1E91-4AE4-9CFD-5EB893C0238B}" dt="2022-06-16T08:37:07.578" v="26" actId="1076"/>
          <ac:picMkLst>
            <pc:docMk/>
            <pc:sldMk cId="2301993609" sldId="257"/>
            <ac:picMk id="1026" creationId="{22A92100-E045-4C79-BD30-18644CA04B9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9E123-EE92-4A74-8E5A-3E9A79335107}" type="datetimeFigureOut">
              <a:rPr lang="fr-FR" smtClean="0"/>
              <a:t>16/06/2022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97D9-1CD6-4AEA-93A2-26723D0377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601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GB" baseline="0"/>
              <a:t>Drill and MWB practice &amp; recap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4CA13-C9DA-4610-BED8-BC22CD5124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047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C9E21E6-9ACE-4DFE-B588-6411E6E64595}"/>
              </a:ext>
            </a:extLst>
          </p:cNvPr>
          <p:cNvSpPr/>
          <p:nvPr/>
        </p:nvSpPr>
        <p:spPr>
          <a:xfrm>
            <a:off x="239713" y="5516563"/>
            <a:ext cx="11712575" cy="1225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7" descr="P:\Communications\Development\Change June 2012\New Stationery Development - Yeomans\JOC\Image3.jpg">
            <a:extLst>
              <a:ext uri="{FF2B5EF4-FFF2-40B4-BE49-F238E27FC236}">
                <a16:creationId xmlns:a16="http://schemas.microsoft.com/office/drawing/2014/main" id="{6025592F-316F-45F8-B99C-63027DC33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988" y="3557588"/>
            <a:ext cx="3962400" cy="296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869" y="908723"/>
            <a:ext cx="11664951" cy="981075"/>
          </a:xfrm>
        </p:spPr>
        <p:txBody>
          <a:bodyPr/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433" y="2061096"/>
            <a:ext cx="11618384" cy="4318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3200">
                <a:solidFill>
                  <a:srgbClr val="0079BC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1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836712"/>
            <a:ext cx="11040203" cy="5112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41A95A44-2627-4A06-BDEE-FDE3E5EA12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12238" y="61182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BFD9D24A-E341-4533-896F-2C6B12BF37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870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281118"/>
            <a:ext cx="10363200" cy="1362075"/>
          </a:xfrm>
        </p:spPr>
        <p:txBody>
          <a:bodyPr anchor="t"/>
          <a:lstStyle>
            <a:lvl1pPr algn="l">
              <a:defRPr sz="1600" b="1" cap="all"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780931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0E7A5E17-3A50-4627-A8D4-C059273CFA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E6C1AA-0605-4CA7-A8F9-F57C76F20B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758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1041227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383" y="836712"/>
            <a:ext cx="5376597" cy="511256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836712"/>
            <a:ext cx="5472608" cy="511256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Slide Number Placeholder 11">
            <a:extLst>
              <a:ext uri="{FF2B5EF4-FFF2-40B4-BE49-F238E27FC236}">
                <a16:creationId xmlns:a16="http://schemas.microsoft.com/office/drawing/2014/main" id="{66A5E079-6AC0-40A1-8605-9BA0C04233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8D0941-F1C8-4B2B-A6F8-8445C3D47D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152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1041227" cy="5040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383" y="836715"/>
            <a:ext cx="5386917" cy="5977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383" y="1412779"/>
            <a:ext cx="5386917" cy="4536503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858391"/>
            <a:ext cx="5472608" cy="56775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1412779"/>
            <a:ext cx="5472608" cy="4536503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DF6F29F7-75A2-4CAF-8031-80B639ADB2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CB5212-6B3A-4203-9CF8-69BD487CEC2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93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0972800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lide Number Placeholder 11">
            <a:extLst>
              <a:ext uri="{FF2B5EF4-FFF2-40B4-BE49-F238E27FC236}">
                <a16:creationId xmlns:a16="http://schemas.microsoft.com/office/drawing/2014/main" id="{ED6A925C-D114-403F-9209-8AAE5F519E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8CB468-BF4B-49BA-9BDC-D0CB1D526B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35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1">
            <a:extLst>
              <a:ext uri="{FF2B5EF4-FFF2-40B4-BE49-F238E27FC236}">
                <a16:creationId xmlns:a16="http://schemas.microsoft.com/office/drawing/2014/main" id="{9E2A6199-53CF-4FDC-B3A5-248FE8E3E7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D4FFB0-760F-499A-BC58-132E9F7C9D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13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1852" y="836715"/>
            <a:ext cx="6815667" cy="5112567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383" y="836712"/>
            <a:ext cx="4011084" cy="51125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0972800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11">
            <a:extLst>
              <a:ext uri="{FF2B5EF4-FFF2-40B4-BE49-F238E27FC236}">
                <a16:creationId xmlns:a16="http://schemas.microsoft.com/office/drawing/2014/main" id="{781FE469-A1C8-450E-85B7-BB8ABE9858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EF849D-254D-446D-8A8F-99BEF14FD2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045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3F6BFBB-FB0A-4A91-8A9C-6C15A34331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27050" y="188913"/>
            <a:ext cx="110410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08DD4F0-0411-447D-BFCA-18A7B7265191}"/>
              </a:ext>
            </a:extLst>
          </p:cNvPr>
          <p:cNvSpPr>
            <a:spLocks noGrp="1"/>
          </p:cNvSpPr>
          <p:nvPr/>
        </p:nvSpPr>
        <p:spPr bwMode="auto">
          <a:xfrm>
            <a:off x="527050" y="1268413"/>
            <a:ext cx="1104106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z="4000" b="1">
              <a:solidFill>
                <a:srgbClr val="052264"/>
              </a:solidFill>
            </a:endParaRP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ED315B7-2AB1-4D0A-AC7B-4D9FD72808DA}"/>
              </a:ext>
            </a:extLst>
          </p:cNvPr>
          <p:cNvSpPr>
            <a:spLocks noGrp="1"/>
          </p:cNvSpPr>
          <p:nvPr/>
        </p:nvSpPr>
        <p:spPr bwMode="auto">
          <a:xfrm>
            <a:off x="527050" y="1268413"/>
            <a:ext cx="1104106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z="4000" b="1">
              <a:solidFill>
                <a:srgbClr val="052264"/>
              </a:solidFill>
            </a:endParaRPr>
          </a:p>
        </p:txBody>
      </p:sp>
      <p:sp>
        <p:nvSpPr>
          <p:cNvPr id="1029" name="Text Placeholder 5">
            <a:extLst>
              <a:ext uri="{FF2B5EF4-FFF2-40B4-BE49-F238E27FC236}">
                <a16:creationId xmlns:a16="http://schemas.microsoft.com/office/drawing/2014/main" id="{E1F8C3DC-D1CE-49C6-834E-E2FC4008F5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27050" y="836613"/>
            <a:ext cx="1106805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F026F6-A548-4939-BEB0-167EEC4DB406}"/>
              </a:ext>
            </a:extLst>
          </p:cNvPr>
          <p:cNvCxnSpPr/>
          <p:nvPr/>
        </p:nvCxnSpPr>
        <p:spPr>
          <a:xfrm>
            <a:off x="239713" y="765175"/>
            <a:ext cx="11617325" cy="0"/>
          </a:xfrm>
          <a:prstGeom prst="line">
            <a:avLst/>
          </a:prstGeom>
          <a:ln w="19050">
            <a:solidFill>
              <a:srgbClr val="052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BC75F6-C238-423B-A977-DD5D93205E91}"/>
              </a:ext>
            </a:extLst>
          </p:cNvPr>
          <p:cNvCxnSpPr/>
          <p:nvPr/>
        </p:nvCxnSpPr>
        <p:spPr>
          <a:xfrm>
            <a:off x="239713" y="6092825"/>
            <a:ext cx="11617325" cy="0"/>
          </a:xfrm>
          <a:prstGeom prst="line">
            <a:avLst/>
          </a:prstGeom>
          <a:ln w="22225">
            <a:solidFill>
              <a:srgbClr val="052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5519130-5CAC-4992-B964-93F93B0FC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72563" y="611822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052264"/>
                </a:solidFill>
                <a:latin typeface="Calibri" panose="020F0502020204030204" pitchFamily="34" charset="0"/>
              </a:defRPr>
            </a:lvl1pPr>
          </a:lstStyle>
          <a:p>
            <a:fld id="{CF2225EA-9116-438B-A4B9-FB7A5E5FCA6B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3" name="Picture 10" descr="C:\Users\joconnor\Desktop\Values logo\Untitled-5.2.jpg">
            <a:extLst>
              <a:ext uri="{FF2B5EF4-FFF2-40B4-BE49-F238E27FC236}">
                <a16:creationId xmlns:a16="http://schemas.microsoft.com/office/drawing/2014/main" id="{D61C1608-A138-4E5C-A30B-47BE88645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57"/>
          <a:stretch>
            <a:fillRect/>
          </a:stretch>
        </p:blipFill>
        <p:spPr bwMode="auto">
          <a:xfrm>
            <a:off x="47625" y="616585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52264"/>
          </a:solidFill>
          <a:latin typeface="+mn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052264"/>
          </a:solidFill>
          <a:latin typeface="+mn-lt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052264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4B350-DDAA-4884-8DF3-EB05980B9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896" y="299281"/>
            <a:ext cx="11664951" cy="981075"/>
          </a:xfrm>
        </p:spPr>
        <p:txBody>
          <a:bodyPr/>
          <a:lstStyle/>
          <a:p>
            <a:r>
              <a:rPr lang="fr-FR" dirty="0"/>
              <a:t>YR 7 Spanish: Term  1 Knowledge Organiser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62C147-9695-4735-B22A-CD4633BAC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970" y="1280356"/>
            <a:ext cx="11676310" cy="2762255"/>
          </a:xfrm>
        </p:spPr>
        <p:txBody>
          <a:bodyPr/>
          <a:lstStyle/>
          <a:p>
            <a:r>
              <a:rPr lang="fr-FR" sz="2400" b="1" dirty="0"/>
              <a:t>iHola! </a:t>
            </a:r>
            <a:r>
              <a:rPr lang="en-GB" sz="2400" b="1" dirty="0"/>
              <a:t>¿</a:t>
            </a:r>
            <a:r>
              <a:rPr lang="fr-FR" sz="2400" b="1" dirty="0"/>
              <a:t>Qué tal? / </a:t>
            </a:r>
            <a:r>
              <a:rPr lang="en-GB" sz="2400" b="1" dirty="0"/>
              <a:t>¿</a:t>
            </a:r>
            <a:r>
              <a:rPr lang="fr-FR" sz="2400" b="1" dirty="0"/>
              <a:t>Cuántos años tienes? </a:t>
            </a:r>
            <a:r>
              <a:rPr lang="fr-FR" sz="2400" dirty="0"/>
              <a:t>– Hi! How are you? How old are you?</a:t>
            </a:r>
          </a:p>
          <a:p>
            <a:r>
              <a:rPr lang="en-GB" sz="2400" b="1" dirty="0"/>
              <a:t>¿Cuando es tu cumpleaños? – </a:t>
            </a:r>
            <a:r>
              <a:rPr lang="en-GB" sz="2400" dirty="0"/>
              <a:t>When is your birthday?</a:t>
            </a:r>
          </a:p>
          <a:p>
            <a:r>
              <a:rPr lang="en-GB" sz="2400" b="1" dirty="0"/>
              <a:t>¿Dónde vives? ¿Cúal es tu nacionalidad? – </a:t>
            </a:r>
            <a:r>
              <a:rPr lang="en-GB" sz="2400" dirty="0"/>
              <a:t>Where do you live? What is your nationality? </a:t>
            </a:r>
          </a:p>
          <a:p>
            <a:r>
              <a:rPr lang="en-GB" sz="2400" b="1" dirty="0"/>
              <a:t>¿Tienes mascotas? – </a:t>
            </a:r>
            <a:r>
              <a:rPr lang="en-GB" sz="2400" dirty="0"/>
              <a:t>Do you have any pets?</a:t>
            </a:r>
          </a:p>
          <a:p>
            <a:r>
              <a:rPr lang="en-GB" sz="2400" b="1" dirty="0"/>
              <a:t>Háblame de tu familia </a:t>
            </a:r>
            <a:r>
              <a:rPr lang="en-GB" sz="2400" dirty="0"/>
              <a:t>– Tell me about your family?</a:t>
            </a:r>
            <a:endParaRPr lang="fr-FR" sz="2400" dirty="0"/>
          </a:p>
        </p:txBody>
      </p:sp>
      <p:pic>
        <p:nvPicPr>
          <p:cNvPr id="1026" name="Picture 2" descr="Flag of Spain - Wikipedia">
            <a:extLst>
              <a:ext uri="{FF2B5EF4-FFF2-40B4-BE49-F238E27FC236}">
                <a16:creationId xmlns:a16="http://schemas.microsoft.com/office/drawing/2014/main" id="{22A92100-E045-4C79-BD30-18644CA04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96" y="4014585"/>
            <a:ext cx="3392477" cy="2259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>
            <a:extLst>
              <a:ext uri="{FF2B5EF4-FFF2-40B4-BE49-F238E27FC236}">
                <a16:creationId xmlns:a16="http://schemas.microsoft.com/office/drawing/2014/main" id="{DDD6318F-56B1-4A13-9FDB-D8C1326A09FD}"/>
              </a:ext>
            </a:extLst>
          </p:cNvPr>
          <p:cNvSpPr txBox="1"/>
          <p:nvPr/>
        </p:nvSpPr>
        <p:spPr>
          <a:xfrm>
            <a:off x="5830529" y="5831733"/>
            <a:ext cx="3316722" cy="36258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kern="1200" dirty="0">
                <a:solidFill>
                  <a:srgbClr val="161E6B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NOA </a:t>
            </a:r>
            <a:r>
              <a:rPr lang="en-GB" b="1" dirty="0">
                <a:solidFill>
                  <a:srgbClr val="75BAE1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MFL</a:t>
            </a:r>
            <a:r>
              <a:rPr lang="en-GB" b="1" kern="1200" dirty="0">
                <a:solidFill>
                  <a:srgbClr val="75BAE1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Department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99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4387"/>
              </p:ext>
            </p:extLst>
          </p:nvPr>
        </p:nvGraphicFramePr>
        <p:xfrm>
          <a:off x="0" y="0"/>
          <a:ext cx="12192001" cy="44392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82114">
                  <a:extLst>
                    <a:ext uri="{9D8B030D-6E8A-4147-A177-3AD203B41FA5}">
                      <a16:colId xmlns:a16="http://schemas.microsoft.com/office/drawing/2014/main" val="4243311286"/>
                    </a:ext>
                  </a:extLst>
                </a:gridCol>
                <a:gridCol w="6109887">
                  <a:extLst>
                    <a:ext uri="{9D8B030D-6E8A-4147-A177-3AD203B41FA5}">
                      <a16:colId xmlns:a16="http://schemas.microsoft.com/office/drawing/2014/main" val="4066083971"/>
                    </a:ext>
                  </a:extLst>
                </a:gridCol>
              </a:tblGrid>
              <a:tr h="745635">
                <a:tc gridSpan="2">
                  <a:txBody>
                    <a:bodyPr/>
                    <a:lstStyle/>
                    <a:p>
                      <a:r>
                        <a:rPr lang="en-GB" sz="2200" b="1" dirty="0"/>
                        <a:t>¡Hola! ¿Qué tal? </a:t>
                      </a:r>
                      <a:r>
                        <a:rPr lang="en-GB" sz="2200" dirty="0"/>
                        <a:t>(Hello! How are you?)</a:t>
                      </a:r>
                    </a:p>
                    <a:p>
                      <a:r>
                        <a:rPr lang="en-GB" sz="2200" b="1" dirty="0"/>
                        <a:t>¡Hola! ¿Cómo estás? </a:t>
                      </a:r>
                      <a:r>
                        <a:rPr lang="en-GB" sz="2200" dirty="0"/>
                        <a:t>(Hello! How are you?)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2576"/>
                  </a:ext>
                </a:extLst>
              </a:tr>
              <a:tr h="2299675">
                <a:tc>
                  <a:txBody>
                    <a:bodyPr/>
                    <a:lstStyle/>
                    <a:p>
                      <a:r>
                        <a:rPr lang="en-GB" sz="2200" b="1" dirty="0"/>
                        <a:t>Estoy</a:t>
                      </a:r>
                      <a:r>
                        <a:rPr lang="en-GB" sz="2200" dirty="0"/>
                        <a:t> (I am feeling)</a:t>
                      </a:r>
                    </a:p>
                    <a:p>
                      <a:endParaRPr lang="en-GB" sz="2200" dirty="0"/>
                    </a:p>
                    <a:p>
                      <a:r>
                        <a:rPr lang="en-GB" sz="2200" b="1" dirty="0"/>
                        <a:t>Está </a:t>
                      </a:r>
                      <a:r>
                        <a:rPr lang="en-GB" sz="2200" dirty="0"/>
                        <a:t>(s/he is feeling)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b="1" dirty="0"/>
                        <a:t>genial</a:t>
                      </a:r>
                      <a:r>
                        <a:rPr lang="en-GB" sz="2200" dirty="0"/>
                        <a:t> (great)</a:t>
                      </a:r>
                    </a:p>
                    <a:p>
                      <a:r>
                        <a:rPr lang="en-GB" sz="2200" b="1" dirty="0"/>
                        <a:t>muy bien </a:t>
                      </a:r>
                      <a:r>
                        <a:rPr lang="en-GB" sz="2200" dirty="0"/>
                        <a:t>(very good)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dirty="0"/>
                        <a:t>bien</a:t>
                      </a:r>
                      <a:r>
                        <a:rPr lang="en-GB" sz="2200" dirty="0"/>
                        <a:t> (good)</a:t>
                      </a:r>
                    </a:p>
                    <a:p>
                      <a:endParaRPr lang="en-GB" sz="2200" dirty="0"/>
                    </a:p>
                    <a:p>
                      <a:r>
                        <a:rPr lang="en-GB" sz="2200" b="1" dirty="0"/>
                        <a:t>Regular/así así</a:t>
                      </a:r>
                      <a:r>
                        <a:rPr lang="en-GB" sz="2200" dirty="0"/>
                        <a:t> (so so)</a:t>
                      </a:r>
                    </a:p>
                    <a:p>
                      <a:endParaRPr lang="en-GB" sz="2200" dirty="0"/>
                    </a:p>
                    <a:p>
                      <a:r>
                        <a:rPr lang="en-GB" sz="2200" b="1" dirty="0"/>
                        <a:t>fatal</a:t>
                      </a:r>
                      <a:r>
                        <a:rPr lang="en-GB" sz="2200" dirty="0"/>
                        <a:t> (terrible)</a:t>
                      </a:r>
                    </a:p>
                    <a:p>
                      <a:r>
                        <a:rPr lang="en-GB" sz="2200" b="1" dirty="0"/>
                        <a:t>mal</a:t>
                      </a:r>
                      <a:r>
                        <a:rPr lang="en-GB" sz="2200" dirty="0"/>
                        <a:t> (unwell)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48500"/>
                  </a:ext>
                </a:extLst>
              </a:tr>
              <a:tr h="451789">
                <a:tc gridSpan="2">
                  <a:txBody>
                    <a:bodyPr/>
                    <a:lstStyle/>
                    <a:p>
                      <a:r>
                        <a:rPr lang="en-GB" sz="2200" b="1" dirty="0"/>
                        <a:t>¿Cómo te llamas? </a:t>
                      </a:r>
                      <a:r>
                        <a:rPr lang="en-GB" sz="2200" dirty="0"/>
                        <a:t>(What’s your name?)               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301052"/>
                  </a:ext>
                </a:extLst>
              </a:tr>
              <a:tr h="451789">
                <a:tc gridSpan="2">
                  <a:txBody>
                    <a:bodyPr/>
                    <a:lstStyle/>
                    <a:p>
                      <a:r>
                        <a:rPr lang="en-GB" sz="2200" b="1" dirty="0"/>
                        <a:t>Me llamo </a:t>
                      </a:r>
                      <a:r>
                        <a:rPr lang="en-GB" sz="2200" dirty="0"/>
                        <a:t>(my name is) Pablo                       S</a:t>
                      </a:r>
                      <a:r>
                        <a:rPr lang="en-GB" sz="2200" b="1" dirty="0"/>
                        <a:t>e llama </a:t>
                      </a:r>
                      <a:r>
                        <a:rPr lang="en-GB" sz="2200" dirty="0"/>
                        <a:t>(s/he is called)  María/Jorge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69908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D717FB9-4263-4764-AC7D-AA86304C1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200267"/>
              </p:ext>
            </p:extLst>
          </p:nvPr>
        </p:nvGraphicFramePr>
        <p:xfrm>
          <a:off x="0" y="4439258"/>
          <a:ext cx="12192000" cy="26924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0499">
                  <a:extLst>
                    <a:ext uri="{9D8B030D-6E8A-4147-A177-3AD203B41FA5}">
                      <a16:colId xmlns:a16="http://schemas.microsoft.com/office/drawing/2014/main" val="4243311286"/>
                    </a:ext>
                  </a:extLst>
                </a:gridCol>
                <a:gridCol w="6251501">
                  <a:extLst>
                    <a:ext uri="{9D8B030D-6E8A-4147-A177-3AD203B41FA5}">
                      <a16:colId xmlns:a16="http://schemas.microsoft.com/office/drawing/2014/main" val="2887206209"/>
                    </a:ext>
                  </a:extLst>
                </a:gridCol>
              </a:tblGrid>
              <a:tr h="950596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¿</a:t>
                      </a:r>
                      <a:r>
                        <a:rPr lang="en-GB" sz="2200" b="1" dirty="0"/>
                        <a:t>Cuántos años tienes? </a:t>
                      </a:r>
                    </a:p>
                    <a:p>
                      <a:pPr algn="ctr"/>
                      <a:r>
                        <a:rPr lang="en-GB" sz="2200" dirty="0"/>
                        <a:t>(How old are you?)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301052"/>
                  </a:ext>
                </a:extLst>
              </a:tr>
              <a:tr h="1120942">
                <a:tc>
                  <a:txBody>
                    <a:bodyPr/>
                    <a:lstStyle/>
                    <a:p>
                      <a:r>
                        <a:rPr lang="en-GB" sz="2200" b="1" dirty="0"/>
                        <a:t>Tengo </a:t>
                      </a:r>
                      <a:r>
                        <a:rPr lang="en-GB" sz="2200" dirty="0"/>
                        <a:t>(I am)</a:t>
                      </a:r>
                    </a:p>
                    <a:p>
                      <a:r>
                        <a:rPr lang="en-GB" sz="2200" b="1" dirty="0"/>
                        <a:t>Tiene</a:t>
                      </a:r>
                      <a:r>
                        <a:rPr lang="en-GB" sz="2200" dirty="0"/>
                        <a:t> (s/he is)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b="1" dirty="0"/>
                        <a:t>Once or doce años </a:t>
                      </a:r>
                    </a:p>
                    <a:p>
                      <a:r>
                        <a:rPr lang="en-GB" sz="2200" b="0" dirty="0"/>
                        <a:t>(11 or 12 years old)</a:t>
                      </a:r>
                      <a:endParaRPr lang="en-GB" sz="2200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591870"/>
                  </a:ext>
                </a:extLst>
              </a:tr>
              <a:tr h="620927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83314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7D65544-03A0-4088-A6B2-8F27AD20C7A0}"/>
              </a:ext>
            </a:extLst>
          </p:cNvPr>
          <p:cNvSpPr txBox="1"/>
          <p:nvPr/>
        </p:nvSpPr>
        <p:spPr>
          <a:xfrm>
            <a:off x="0" y="6362282"/>
            <a:ext cx="121920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>
                <a:latin typeface="+mj-lt"/>
              </a:rPr>
              <a:t>Adiós</a:t>
            </a:r>
            <a:r>
              <a:rPr lang="fr-FR" sz="2200" dirty="0">
                <a:latin typeface="+mj-lt"/>
              </a:rPr>
              <a:t> – goodbye </a:t>
            </a:r>
          </a:p>
          <a:p>
            <a:pPr algn="ctr"/>
            <a:r>
              <a:rPr lang="fr-FR" sz="2200" b="1" dirty="0">
                <a:latin typeface="+mj-lt"/>
              </a:rPr>
              <a:t>Hasta luego </a:t>
            </a:r>
            <a:r>
              <a:rPr lang="fr-FR" sz="2200" dirty="0">
                <a:latin typeface="+mj-lt"/>
              </a:rPr>
              <a:t>– see you later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F4C13B7-4977-4AD9-B6A6-36E9841BF234}"/>
              </a:ext>
            </a:extLst>
          </p:cNvPr>
          <p:cNvCxnSpPr/>
          <p:nvPr/>
        </p:nvCxnSpPr>
        <p:spPr>
          <a:xfrm>
            <a:off x="0" y="6088559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436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0CDC5-7277-4F6D-B9CC-2B979A6B8D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9D24A-E341-4533-896F-2C6B12BF37F2}" type="slidenum">
              <a:rPr lang="en-GB" altLang="en-US" smtClean="0"/>
              <a:pPr/>
              <a:t>3</a:t>
            </a:fld>
            <a:endParaRPr lang="en-GB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90BC99D-1077-411F-9275-9D7FE1BF5C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023881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5148">
                  <a:extLst>
                    <a:ext uri="{9D8B030D-6E8A-4147-A177-3AD203B41FA5}">
                      <a16:colId xmlns:a16="http://schemas.microsoft.com/office/drawing/2014/main" val="4125810587"/>
                    </a:ext>
                  </a:extLst>
                </a:gridCol>
                <a:gridCol w="1697666">
                  <a:extLst>
                    <a:ext uri="{9D8B030D-6E8A-4147-A177-3AD203B41FA5}">
                      <a16:colId xmlns:a16="http://schemas.microsoft.com/office/drawing/2014/main" val="2238416955"/>
                    </a:ext>
                  </a:extLst>
                </a:gridCol>
                <a:gridCol w="3536942">
                  <a:extLst>
                    <a:ext uri="{9D8B030D-6E8A-4147-A177-3AD203B41FA5}">
                      <a16:colId xmlns:a16="http://schemas.microsoft.com/office/drawing/2014/main" val="1333283439"/>
                    </a:ext>
                  </a:extLst>
                </a:gridCol>
                <a:gridCol w="4532243">
                  <a:extLst>
                    <a:ext uri="{9D8B030D-6E8A-4147-A177-3AD203B41FA5}">
                      <a16:colId xmlns:a16="http://schemas.microsoft.com/office/drawing/2014/main" val="1388175496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Mi cumpleaños es el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(My birthday is the…)</a:t>
                      </a:r>
                    </a:p>
                    <a:p>
                      <a:pPr marL="0" algn="l" defTabSz="914400" rtl="0" eaLnBrk="1" latinLnBrk="0" hangingPunct="1"/>
                      <a:endParaRPr lang="en-GB" sz="18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Su cumpleaños es el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(his/her birthday is the….)</a:t>
                      </a:r>
                    </a:p>
                    <a:p>
                      <a:endParaRPr lang="en-GB" sz="18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Uno - 1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Dos - 2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Tres - 3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Cuatro - 4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Cinco - 5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Seis – 6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Siete - 7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Ocho - 8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Nueve - 9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Diez – 10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Once - 11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Doce - 12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Trece - 13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Catorce - 14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Quince - 15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Dieciséis – 16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Diecisiete – 17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Dieciocho – 18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Diecinueve – 19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Veinte – 20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Veintiuno - 21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Veintidós - 22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Veintitres - 23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+mj-lt"/>
                        </a:rPr>
                        <a:t>Veinticuatro – 24 </a:t>
                      </a:r>
                    </a:p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+mj-lt"/>
                        </a:rPr>
                        <a:t>Veinticinco – 25 </a:t>
                      </a:r>
                    </a:p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+mj-lt"/>
                        </a:rPr>
                        <a:t>Veintiseis – 26 </a:t>
                      </a:r>
                    </a:p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+mj-lt"/>
                        </a:rPr>
                        <a:t>Veintisiete – 27 </a:t>
                      </a:r>
                    </a:p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+mj-lt"/>
                        </a:rPr>
                        <a:t>Veintiocho – 28 </a:t>
                      </a:r>
                    </a:p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+mj-lt"/>
                        </a:rPr>
                        <a:t>Veintinueve – 29 </a:t>
                      </a:r>
                    </a:p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+mj-lt"/>
                        </a:rPr>
                        <a:t>Treinta – 30 </a:t>
                      </a:r>
                    </a:p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+mj-lt"/>
                        </a:rPr>
                        <a:t>Treinta y uno - 31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+mj-lt"/>
                        </a:rPr>
                        <a:t>                                              de - of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enero –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January 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febrero –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February 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marzo –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March 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abril –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April 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mayo –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May 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junio –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June 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julio –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July 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agosto –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August 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septiembre –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September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octubre –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October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noviembre -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November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diciembre -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December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40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89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13EF78-F822-4043-A693-43E9B21B99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9D24A-E341-4533-896F-2C6B12BF37F2}" type="slidenum">
              <a:rPr lang="en-GB" altLang="en-US" smtClean="0"/>
              <a:pPr/>
              <a:t>4</a:t>
            </a:fld>
            <a:endParaRPr lang="en-GB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773C24-0079-46A5-BFCD-ACA26F6B2A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949792"/>
              </p:ext>
            </p:extLst>
          </p:nvPr>
        </p:nvGraphicFramePr>
        <p:xfrm>
          <a:off x="0" y="-1"/>
          <a:ext cx="12192001" cy="6905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3643">
                  <a:extLst>
                    <a:ext uri="{9D8B030D-6E8A-4147-A177-3AD203B41FA5}">
                      <a16:colId xmlns:a16="http://schemas.microsoft.com/office/drawing/2014/main" val="2259747113"/>
                    </a:ext>
                  </a:extLst>
                </a:gridCol>
                <a:gridCol w="1801636">
                  <a:extLst>
                    <a:ext uri="{9D8B030D-6E8A-4147-A177-3AD203B41FA5}">
                      <a16:colId xmlns:a16="http://schemas.microsoft.com/office/drawing/2014/main" val="654563543"/>
                    </a:ext>
                  </a:extLst>
                </a:gridCol>
                <a:gridCol w="2005048">
                  <a:extLst>
                    <a:ext uri="{9D8B030D-6E8A-4147-A177-3AD203B41FA5}">
                      <a16:colId xmlns:a16="http://schemas.microsoft.com/office/drawing/2014/main" val="1157267420"/>
                    </a:ext>
                  </a:extLst>
                </a:gridCol>
                <a:gridCol w="987995">
                  <a:extLst>
                    <a:ext uri="{9D8B030D-6E8A-4147-A177-3AD203B41FA5}">
                      <a16:colId xmlns:a16="http://schemas.microsoft.com/office/drawing/2014/main" val="93042098"/>
                    </a:ext>
                  </a:extLst>
                </a:gridCol>
                <a:gridCol w="2075847">
                  <a:extLst>
                    <a:ext uri="{9D8B030D-6E8A-4147-A177-3AD203B41FA5}">
                      <a16:colId xmlns:a16="http://schemas.microsoft.com/office/drawing/2014/main" val="1104040759"/>
                    </a:ext>
                  </a:extLst>
                </a:gridCol>
                <a:gridCol w="2486527">
                  <a:extLst>
                    <a:ext uri="{9D8B030D-6E8A-4147-A177-3AD203B41FA5}">
                      <a16:colId xmlns:a16="http://schemas.microsoft.com/office/drawing/2014/main" val="1935813589"/>
                    </a:ext>
                  </a:extLst>
                </a:gridCol>
                <a:gridCol w="2021305">
                  <a:extLst>
                    <a:ext uri="{9D8B030D-6E8A-4147-A177-3AD203B41FA5}">
                      <a16:colId xmlns:a16="http://schemas.microsoft.com/office/drawing/2014/main" val="2253189695"/>
                    </a:ext>
                  </a:extLst>
                </a:gridCol>
              </a:tblGrid>
              <a:tr h="31942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Vivo</a:t>
                      </a:r>
                      <a:r>
                        <a:rPr lang="es-ES_tradnl" sz="1600" baseline="0" noProof="0" dirty="0"/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aseline="0" noProof="0" dirty="0"/>
                        <a:t>(I live)</a:t>
                      </a:r>
                      <a:endParaRPr lang="es-ES_tradnl" sz="1600" noProof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en</a:t>
                      </a:r>
                      <a:r>
                        <a:rPr lang="es-ES_tradnl" sz="1600" noProof="0" dirty="0"/>
                        <a:t> (in)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Francia</a:t>
                      </a:r>
                      <a:r>
                        <a:rPr lang="es-ES_tradnl" sz="1600" noProof="0" dirty="0"/>
                        <a:t> (France)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España</a:t>
                      </a:r>
                      <a:r>
                        <a:rPr lang="es-ES_tradnl" sz="1600" noProof="0" dirty="0"/>
                        <a:t> (Spain)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Italia</a:t>
                      </a:r>
                      <a:r>
                        <a:rPr lang="es-ES_tradnl" sz="1600" noProof="0" dirty="0"/>
                        <a:t> (Italy)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Alemania</a:t>
                      </a:r>
                      <a:r>
                        <a:rPr lang="es-ES_tradnl" sz="1600" noProof="0" dirty="0"/>
                        <a:t> (Germany)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Inglaterra</a:t>
                      </a:r>
                      <a:r>
                        <a:rPr lang="es-ES_tradnl" sz="1600" noProof="0" dirty="0"/>
                        <a:t> (England)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Gales</a:t>
                      </a:r>
                      <a:r>
                        <a:rPr lang="es-ES_tradnl" sz="1600" noProof="0" dirty="0"/>
                        <a:t> (Wales)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Escocia</a:t>
                      </a:r>
                      <a:r>
                        <a:rPr lang="es-ES_tradnl" sz="1600" noProof="0" dirty="0"/>
                        <a:t> (Scotland)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Polonia</a:t>
                      </a:r>
                      <a:r>
                        <a:rPr lang="es-ES_tradnl" sz="1600" noProof="0" dirty="0"/>
                        <a:t> (Poland)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/>
                        <a:t>pero</a:t>
                      </a:r>
                      <a:r>
                        <a:rPr lang="es-ES_tradnl" sz="1600" noProof="0"/>
                        <a:t> (but)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me gustaría vivir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noProof="0" dirty="0"/>
                        <a:t>(I</a:t>
                      </a:r>
                      <a:r>
                        <a:rPr lang="es-ES_tradnl" sz="1600" baseline="0" noProof="0" dirty="0"/>
                        <a:t> would like to  live in)</a:t>
                      </a:r>
                      <a:endParaRPr lang="es-ES_tradnl" sz="1600" noProof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en</a:t>
                      </a:r>
                      <a:r>
                        <a:rPr lang="es-ES_tradnl" sz="1600" noProof="0" dirty="0"/>
                        <a:t> (in)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Colombia</a:t>
                      </a:r>
                      <a:r>
                        <a:rPr lang="es-ES_tradnl" sz="1600" noProof="0" dirty="0"/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España</a:t>
                      </a:r>
                      <a:r>
                        <a:rPr lang="es-ES_tradnl" sz="1600" noProof="0" dirty="0"/>
                        <a:t> (Spain)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Italia</a:t>
                      </a:r>
                      <a:r>
                        <a:rPr lang="es-ES_tradnl" sz="1600" noProof="0" dirty="0"/>
                        <a:t> (Italy)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Perú </a:t>
                      </a:r>
                      <a:endParaRPr lang="es-ES_tradnl" sz="1600" noProof="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Argentina</a:t>
                      </a:r>
                      <a:r>
                        <a:rPr lang="es-ES_tradnl" sz="1600" noProof="0" dirty="0"/>
                        <a:t> (Argentina)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Cuba</a:t>
                      </a:r>
                      <a:r>
                        <a:rPr lang="es-ES_tradnl" sz="1600" noProof="0" dirty="0"/>
                        <a:t> (Cuba)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Portugal </a:t>
                      </a:r>
                      <a:r>
                        <a:rPr lang="es-ES_tradnl" sz="1600" noProof="0" dirty="0"/>
                        <a:t>(Portugal)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México</a:t>
                      </a:r>
                      <a:r>
                        <a:rPr lang="es-ES_tradnl" sz="1600" noProof="0" dirty="0"/>
                        <a:t> (Mexico)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719442"/>
                  </a:ext>
                </a:extLst>
              </a:tr>
              <a:tr h="35434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/>
                        <a:t>Soy</a:t>
                      </a:r>
                      <a:r>
                        <a:rPr lang="es-ES_tradnl" sz="1600" baseline="0" noProof="0"/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aseline="0" noProof="0"/>
                        <a:t>(I am)</a:t>
                      </a:r>
                      <a:endParaRPr lang="es-ES_tradnl" sz="1600" noProof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>
                          <a:solidFill>
                            <a:srgbClr val="002060"/>
                          </a:solidFill>
                        </a:rPr>
                        <a:t>francés</a:t>
                      </a:r>
                      <a:r>
                        <a:rPr lang="es-ES_tradnl" sz="1600" noProof="0"/>
                        <a:t> (French)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>
                          <a:solidFill>
                            <a:srgbClr val="002060"/>
                          </a:solidFill>
                        </a:rPr>
                        <a:t>español</a:t>
                      </a:r>
                      <a:r>
                        <a:rPr lang="es-ES_tradnl" sz="1600" noProof="0"/>
                        <a:t> (Spanish)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>
                          <a:solidFill>
                            <a:srgbClr val="002060"/>
                          </a:solidFill>
                        </a:rPr>
                        <a:t>italiano</a:t>
                      </a:r>
                      <a:r>
                        <a:rPr lang="es-ES_tradnl" sz="1600" noProof="0"/>
                        <a:t> (Italian)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>
                          <a:solidFill>
                            <a:srgbClr val="002060"/>
                          </a:solidFill>
                        </a:rPr>
                        <a:t>alemán</a:t>
                      </a:r>
                      <a:r>
                        <a:rPr lang="es-ES_tradnl" sz="1600" noProof="0"/>
                        <a:t> (German)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>
                          <a:solidFill>
                            <a:srgbClr val="002060"/>
                          </a:solidFill>
                        </a:rPr>
                        <a:t>inglés</a:t>
                      </a:r>
                      <a:r>
                        <a:rPr lang="es-ES_tradnl" sz="1600" noProof="0"/>
                        <a:t> (English)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>
                          <a:solidFill>
                            <a:srgbClr val="002060"/>
                          </a:solidFill>
                        </a:rPr>
                        <a:t>galés</a:t>
                      </a:r>
                      <a:r>
                        <a:rPr lang="es-ES_tradnl" sz="1600" noProof="0"/>
                        <a:t> (Welsh)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>
                          <a:solidFill>
                            <a:srgbClr val="002060"/>
                          </a:solidFill>
                        </a:rPr>
                        <a:t>escocés</a:t>
                      </a:r>
                      <a:r>
                        <a:rPr lang="es-ES_tradnl" sz="1600" noProof="0"/>
                        <a:t> (Scottish)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>
                          <a:solidFill>
                            <a:srgbClr val="002060"/>
                          </a:solidFill>
                        </a:rPr>
                        <a:t>polaco</a:t>
                      </a:r>
                      <a:r>
                        <a:rPr lang="es-ES_tradnl" sz="1600" noProof="0"/>
                        <a:t> (Polish)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>
                          <a:solidFill>
                            <a:srgbClr val="FF0066"/>
                          </a:solidFill>
                        </a:rPr>
                        <a:t>francesa </a:t>
                      </a:r>
                      <a:r>
                        <a:rPr lang="es-ES_tradnl" sz="1600" noProof="0"/>
                        <a:t>(French)</a:t>
                      </a:r>
                      <a:endParaRPr lang="es-ES_tradnl" sz="1600" b="1" noProof="0">
                        <a:solidFill>
                          <a:srgbClr val="FF0066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>
                          <a:solidFill>
                            <a:srgbClr val="FF0066"/>
                          </a:solidFill>
                        </a:rPr>
                        <a:t>española </a:t>
                      </a:r>
                      <a:r>
                        <a:rPr lang="es-ES_tradnl" sz="1600" noProof="0"/>
                        <a:t>(Spanish)</a:t>
                      </a:r>
                      <a:endParaRPr lang="es-ES_tradnl" sz="1600" b="1" noProof="0">
                        <a:solidFill>
                          <a:srgbClr val="FF0066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>
                          <a:solidFill>
                            <a:srgbClr val="FF0066"/>
                          </a:solidFill>
                        </a:rPr>
                        <a:t>italiana </a:t>
                      </a:r>
                      <a:r>
                        <a:rPr lang="es-ES_tradnl" sz="1600" noProof="0"/>
                        <a:t>(Italian)</a:t>
                      </a:r>
                      <a:endParaRPr lang="es-ES_tradnl" sz="1600" b="1" noProof="0">
                        <a:solidFill>
                          <a:srgbClr val="FF0066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>
                          <a:solidFill>
                            <a:srgbClr val="FF0066"/>
                          </a:solidFill>
                        </a:rPr>
                        <a:t>alemana </a:t>
                      </a:r>
                      <a:r>
                        <a:rPr lang="es-ES_tradnl" sz="1600" noProof="0"/>
                        <a:t>(German)</a:t>
                      </a:r>
                      <a:endParaRPr lang="es-ES_tradnl" sz="1600" b="1" noProof="0">
                        <a:solidFill>
                          <a:srgbClr val="FF0066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>
                          <a:solidFill>
                            <a:srgbClr val="FF0066"/>
                          </a:solidFill>
                        </a:rPr>
                        <a:t>inglesa </a:t>
                      </a:r>
                      <a:r>
                        <a:rPr lang="es-ES_tradnl" sz="1600" noProof="0"/>
                        <a:t>(English)</a:t>
                      </a:r>
                      <a:endParaRPr lang="es-ES_tradnl" sz="1600" b="1" noProof="0">
                        <a:solidFill>
                          <a:srgbClr val="FF0066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>
                          <a:solidFill>
                            <a:srgbClr val="FF0066"/>
                          </a:solidFill>
                        </a:rPr>
                        <a:t>galesa </a:t>
                      </a:r>
                      <a:r>
                        <a:rPr lang="es-ES_tradnl" sz="1600" noProof="0"/>
                        <a:t>(Welsh)</a:t>
                      </a:r>
                      <a:endParaRPr lang="es-ES_tradnl" sz="1600" b="1" noProof="0">
                        <a:solidFill>
                          <a:srgbClr val="FF0066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>
                          <a:solidFill>
                            <a:srgbClr val="FF0066"/>
                          </a:solidFill>
                        </a:rPr>
                        <a:t>escocesa </a:t>
                      </a:r>
                      <a:r>
                        <a:rPr lang="es-ES_tradnl" sz="1600" noProof="0"/>
                        <a:t>(Scottish)</a:t>
                      </a:r>
                      <a:endParaRPr lang="es-ES_tradnl" sz="1600" b="1" noProof="0">
                        <a:solidFill>
                          <a:srgbClr val="FF0066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>
                          <a:solidFill>
                            <a:srgbClr val="FF0066"/>
                          </a:solidFill>
                        </a:rPr>
                        <a:t>polaca </a:t>
                      </a:r>
                      <a:r>
                        <a:rPr lang="es-ES_tradnl" sz="1600" noProof="0"/>
                        <a:t>(Polish)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y</a:t>
                      </a:r>
                      <a:r>
                        <a:rPr lang="es-ES_tradnl" sz="1600" noProof="0" dirty="0"/>
                        <a:t> (and)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hablo </a:t>
                      </a:r>
                      <a:r>
                        <a:rPr lang="es-ES_tradnl" sz="1600" b="0" noProof="0" dirty="0"/>
                        <a:t>(I speak)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_tradnl" sz="1600" b="0" noProof="0" dirty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_tradnl" sz="1600" b="0" noProof="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me gustaría hablar </a:t>
                      </a:r>
                      <a:r>
                        <a:rPr lang="es-ES_tradnl" sz="1600" b="0" noProof="0" dirty="0"/>
                        <a:t>(I would like to speak)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francés</a:t>
                      </a:r>
                      <a:r>
                        <a:rPr lang="es-ES_tradnl" sz="1600" noProof="0" dirty="0">
                          <a:solidFill>
                            <a:schemeClr val="tx1"/>
                          </a:solidFill>
                        </a:rPr>
                        <a:t> (French)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español</a:t>
                      </a:r>
                      <a:r>
                        <a:rPr lang="es-ES_tradnl" sz="1600" noProof="0" dirty="0">
                          <a:solidFill>
                            <a:schemeClr val="tx1"/>
                          </a:solidFill>
                        </a:rPr>
                        <a:t> (Spanish)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italiano</a:t>
                      </a:r>
                      <a:r>
                        <a:rPr lang="es-ES_tradnl" sz="1600" noProof="0" dirty="0">
                          <a:solidFill>
                            <a:schemeClr val="tx1"/>
                          </a:solidFill>
                        </a:rPr>
                        <a:t> (Italian)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alemán</a:t>
                      </a:r>
                      <a:r>
                        <a:rPr lang="es-ES_tradnl" sz="1600" noProof="0" dirty="0">
                          <a:solidFill>
                            <a:schemeClr val="tx1"/>
                          </a:solidFill>
                        </a:rPr>
                        <a:t> (German)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portugués</a:t>
                      </a:r>
                      <a:r>
                        <a:rPr lang="es-ES_tradnl" sz="16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sz="1600" noProof="0" dirty="0"/>
                        <a:t>(Portuguese)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árabe </a:t>
                      </a:r>
                      <a:r>
                        <a:rPr lang="es-ES_tradnl" sz="1600" noProof="0" dirty="0"/>
                        <a:t>(Arabic)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600" b="1" noProof="0" dirty="0"/>
                        <a:t>polaco </a:t>
                      </a:r>
                      <a:r>
                        <a:rPr lang="es-ES_tradnl" sz="1600" noProof="0" dirty="0"/>
                        <a:t>(Polish)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_tradnl" sz="1600" noProof="0" dirty="0"/>
                    </a:p>
                    <a:p>
                      <a:pPr>
                        <a:lnSpc>
                          <a:spcPct val="150000"/>
                        </a:lnSpc>
                      </a:pPr>
                      <a:br>
                        <a:rPr lang="es-ES_tradnl" sz="1600" noProof="0" dirty="0"/>
                      </a:br>
                      <a:endParaRPr lang="es-ES_tradnl" sz="1600" noProof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noProof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327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316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F30884-AA93-4F84-9AE8-669ADBB85C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9D24A-E341-4533-896F-2C6B12BF37F2}" type="slidenum">
              <a:rPr lang="en-GB" altLang="en-US" smtClean="0"/>
              <a:pPr/>
              <a:t>5</a:t>
            </a:fld>
            <a:endParaRPr lang="en-GB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E4B03D2-C1BD-4019-B10D-61E13C7914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106042"/>
              </p:ext>
            </p:extLst>
          </p:nvPr>
        </p:nvGraphicFramePr>
        <p:xfrm>
          <a:off x="0" y="0"/>
          <a:ext cx="12192002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7020">
                  <a:extLst>
                    <a:ext uri="{9D8B030D-6E8A-4147-A177-3AD203B41FA5}">
                      <a16:colId xmlns:a16="http://schemas.microsoft.com/office/drawing/2014/main" val="3317053326"/>
                    </a:ext>
                  </a:extLst>
                </a:gridCol>
                <a:gridCol w="2230582">
                  <a:extLst>
                    <a:ext uri="{9D8B030D-6E8A-4147-A177-3AD203B41FA5}">
                      <a16:colId xmlns:a16="http://schemas.microsoft.com/office/drawing/2014/main" val="3814209470"/>
                    </a:ext>
                  </a:extLst>
                </a:gridCol>
                <a:gridCol w="1510145">
                  <a:extLst>
                    <a:ext uri="{9D8B030D-6E8A-4147-A177-3AD203B41FA5}">
                      <a16:colId xmlns:a16="http://schemas.microsoft.com/office/drawing/2014/main" val="277969212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79888849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89310256"/>
                    </a:ext>
                  </a:extLst>
                </a:gridCol>
                <a:gridCol w="900546">
                  <a:extLst>
                    <a:ext uri="{9D8B030D-6E8A-4147-A177-3AD203B41FA5}">
                      <a16:colId xmlns:a16="http://schemas.microsoft.com/office/drawing/2014/main" val="3968926100"/>
                    </a:ext>
                  </a:extLst>
                </a:gridCol>
                <a:gridCol w="2175164">
                  <a:extLst>
                    <a:ext uri="{9D8B030D-6E8A-4147-A177-3AD203B41FA5}">
                      <a16:colId xmlns:a16="http://schemas.microsoft.com/office/drawing/2014/main" val="1238481080"/>
                    </a:ext>
                  </a:extLst>
                </a:gridCol>
                <a:gridCol w="1662545">
                  <a:extLst>
                    <a:ext uri="{9D8B030D-6E8A-4147-A177-3AD203B41FA5}">
                      <a16:colId xmlns:a16="http://schemas.microsoft.com/office/drawing/2014/main" val="3034673900"/>
                    </a:ext>
                  </a:extLst>
                </a:gridCol>
              </a:tblGrid>
              <a:tr h="3166506"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b="1" i="0" noProof="0" dirty="0">
                          <a:latin typeface="+mn-lt"/>
                        </a:rPr>
                        <a:t>Tengo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i="0" noProof="0" dirty="0">
                          <a:latin typeface="+mn-lt"/>
                        </a:rPr>
                        <a:t>(I have)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i="0" noProof="0" dirty="0">
                        <a:latin typeface="+mn-lt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b="1" i="0" noProof="0" dirty="0">
                          <a:solidFill>
                            <a:srgbClr val="FF0000"/>
                          </a:solidFill>
                          <a:latin typeface="+mn-lt"/>
                        </a:rPr>
                        <a:t>No</a:t>
                      </a:r>
                      <a:r>
                        <a:rPr lang="es-ES_tradnl" sz="1400" b="1" i="0" noProof="0" dirty="0">
                          <a:latin typeface="+mn-lt"/>
                        </a:rPr>
                        <a:t> tengo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i="0" noProof="0" dirty="0">
                          <a:latin typeface="+mn-lt"/>
                        </a:rPr>
                        <a:t>(I don’t have)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i="0" noProof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solidFill>
                            <a:srgbClr val="00B0F0"/>
                          </a:solidFill>
                          <a:latin typeface="+mn-lt"/>
                        </a:rPr>
                        <a:t>Mi amigo/a tiene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i="0" noProof="0" dirty="0">
                          <a:latin typeface="+mn-lt"/>
                        </a:rPr>
                        <a:t>(My friend has)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i="0" noProof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solidFill>
                            <a:srgbClr val="00B0F0"/>
                          </a:solidFill>
                          <a:latin typeface="+mn-lt"/>
                        </a:rPr>
                        <a:t>Mi amiga tiene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i="0" noProof="0" dirty="0">
                          <a:latin typeface="+mn-lt"/>
                        </a:rPr>
                        <a:t>(My friend has)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i="0" noProof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i="0" noProof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solidFill>
                            <a:srgbClr val="00B0F0"/>
                          </a:solidFill>
                          <a:latin typeface="+mn-lt"/>
                        </a:rPr>
                        <a:t>Mi amigo/a </a:t>
                      </a:r>
                      <a:r>
                        <a:rPr lang="es-ES_tradnl" sz="1400" b="1" i="0" noProof="0" dirty="0">
                          <a:solidFill>
                            <a:srgbClr val="FF0000"/>
                          </a:solidFill>
                          <a:latin typeface="+mn-lt"/>
                        </a:rPr>
                        <a:t>no</a:t>
                      </a:r>
                      <a:r>
                        <a:rPr lang="es-ES_tradnl" sz="1400" b="1" i="0" noProof="0" dirty="0">
                          <a:solidFill>
                            <a:srgbClr val="00B0F0"/>
                          </a:solidFill>
                          <a:latin typeface="+mn-lt"/>
                        </a:rPr>
                        <a:t> tiene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i="0" noProof="0" dirty="0">
                          <a:latin typeface="+mn-lt"/>
                        </a:rPr>
                        <a:t>(My friend doesn’t have)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i="0" noProof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No tengo mascostas </a:t>
                      </a:r>
                      <a:r>
                        <a:rPr lang="es-ES_tradnl" sz="1400" i="0" noProof="0" dirty="0">
                          <a:latin typeface="+mn-lt"/>
                        </a:rPr>
                        <a:t>(I don’t have any pets)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i="0" noProof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i="0" noProof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i="0" noProof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conejo </a:t>
                      </a:r>
                      <a:r>
                        <a:rPr lang="es-ES_tradnl" sz="1400" i="0" noProof="0" dirty="0">
                          <a:latin typeface="+mn-lt"/>
                        </a:rPr>
                        <a:t>(a rabbit)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caballo </a:t>
                      </a:r>
                      <a:r>
                        <a:rPr lang="es-ES_tradnl" sz="1400" i="0" noProof="0" dirty="0">
                          <a:latin typeface="+mn-lt"/>
                        </a:rPr>
                        <a:t>(a horse)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gato </a:t>
                      </a:r>
                      <a:r>
                        <a:rPr lang="es-ES_tradnl" sz="1400" i="0" noProof="0" dirty="0">
                          <a:latin typeface="+mn-lt"/>
                        </a:rPr>
                        <a:t>(a cat)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hámster </a:t>
                      </a:r>
                      <a:r>
                        <a:rPr lang="es-ES_tradnl" sz="1400" i="0" noProof="0" dirty="0">
                          <a:latin typeface="+mn-lt"/>
                        </a:rPr>
                        <a:t>(a hamster)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pájaro </a:t>
                      </a:r>
                      <a:r>
                        <a:rPr lang="es-ES_tradnl" sz="1400" i="0" noProof="0" dirty="0">
                          <a:latin typeface="+mn-lt"/>
                        </a:rPr>
                        <a:t>(a bird)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perro </a:t>
                      </a:r>
                      <a:r>
                        <a:rPr lang="es-ES_tradnl" sz="1400" i="0" noProof="0" dirty="0">
                          <a:latin typeface="+mn-lt"/>
                        </a:rPr>
                        <a:t>(a dog)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pez </a:t>
                      </a:r>
                      <a:r>
                        <a:rPr lang="es-ES_tradnl" sz="1400" i="0" noProof="0" dirty="0">
                          <a:latin typeface="+mn-lt"/>
                        </a:rPr>
                        <a:t>(a fish)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ratón </a:t>
                      </a:r>
                      <a:r>
                        <a:rPr lang="es-ES_tradnl" sz="1400" i="0" noProof="0" dirty="0">
                          <a:latin typeface="+mn-lt"/>
                        </a:rPr>
                        <a:t>(a mouse)</a:t>
                      </a:r>
                      <a:endParaRPr lang="es-ES_tradnl" sz="1400" i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amarillo</a:t>
                      </a:r>
                      <a:r>
                        <a:rPr lang="es-ES_tradnl" sz="1400" i="0" noProof="0" dirty="0">
                          <a:latin typeface="+mn-lt"/>
                        </a:rPr>
                        <a:t> (yellow)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negro</a:t>
                      </a:r>
                      <a:r>
                        <a:rPr lang="es-ES_tradnl" sz="1400" i="0" noProof="0" dirty="0">
                          <a:latin typeface="+mn-lt"/>
                        </a:rPr>
                        <a:t> (black)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rojo</a:t>
                      </a:r>
                      <a:r>
                        <a:rPr lang="es-ES_tradnl" sz="1400" i="0" noProof="0" dirty="0">
                          <a:latin typeface="+mn-lt"/>
                        </a:rPr>
                        <a:t> (red)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blanco</a:t>
                      </a:r>
                      <a:r>
                        <a:rPr lang="es-ES_tradnl" sz="1400" i="0" noProof="0" dirty="0">
                          <a:latin typeface="+mn-lt"/>
                        </a:rPr>
                        <a:t> (white)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marrón</a:t>
                      </a:r>
                      <a:r>
                        <a:rPr lang="es-ES_tradnl" sz="1400" i="0" noProof="0" dirty="0">
                          <a:latin typeface="+mn-lt"/>
                        </a:rPr>
                        <a:t> (brown)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gris</a:t>
                      </a:r>
                      <a:r>
                        <a:rPr lang="es-ES_tradnl" sz="1400" i="0" noProof="0" dirty="0">
                          <a:latin typeface="+mn-lt"/>
                        </a:rPr>
                        <a:t> (grey)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azul</a:t>
                      </a:r>
                      <a:r>
                        <a:rPr lang="es-ES_tradnl" sz="1400" i="0" noProof="0" dirty="0">
                          <a:latin typeface="+mn-lt"/>
                        </a:rPr>
                        <a:t> (blue)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verde</a:t>
                      </a:r>
                      <a:r>
                        <a:rPr lang="es-ES_tradnl" sz="1400" i="0" noProof="0" dirty="0">
                          <a:latin typeface="+mn-lt"/>
                        </a:rPr>
                        <a:t> (green)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naranja</a:t>
                      </a:r>
                      <a:r>
                        <a:rPr lang="es-ES_tradnl" sz="1400" i="0" noProof="0" dirty="0">
                          <a:latin typeface="+mn-lt"/>
                        </a:rPr>
                        <a:t> (orange)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rosa</a:t>
                      </a:r>
                      <a:r>
                        <a:rPr lang="es-ES_tradnl" sz="1400" i="0" noProof="0" dirty="0">
                          <a:latin typeface="+mn-lt"/>
                        </a:rPr>
                        <a:t> (pink)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>
                          <a:latin typeface="+mn-lt"/>
                        </a:rPr>
                        <a:t>pero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i="0" noProof="0">
                          <a:latin typeface="+mn-lt"/>
                        </a:rPr>
                        <a:t>(but)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b="1" i="0" noProof="0">
                          <a:latin typeface="+mn-lt"/>
                        </a:rPr>
                        <a:t>me gustaría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i="0" noProof="0">
                          <a:latin typeface="+mn-lt"/>
                        </a:rPr>
                        <a:t>(I would like)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i="0" noProof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i="0" noProof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i="0" noProof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i="0" noProof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i="0" noProof="0">
                        <a:latin typeface="+mn-lt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b="1" i="0" noProof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b="1" i="0" noProof="0">
                          <a:solidFill>
                            <a:srgbClr val="00B0F0"/>
                          </a:solidFill>
                          <a:latin typeface="+mn-lt"/>
                        </a:rPr>
                        <a:t>le gustaría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i="0" noProof="0">
                          <a:latin typeface="+mn-lt"/>
                        </a:rPr>
                        <a:t>(he/she would like)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i="0" noProof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b="1" i="0" noProof="0">
                          <a:latin typeface="+mn-lt"/>
                        </a:rPr>
                        <a:t>tener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i="0" noProof="0">
                          <a:latin typeface="+mn-lt"/>
                        </a:rPr>
                        <a:t>(to have)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conejo </a:t>
                      </a:r>
                      <a:r>
                        <a:rPr lang="es-ES_tradnl" sz="1400" i="0" noProof="0" dirty="0">
                          <a:latin typeface="+mn-lt"/>
                        </a:rPr>
                        <a:t>(a rabbit)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caballo </a:t>
                      </a:r>
                      <a:r>
                        <a:rPr lang="es-ES_tradnl" sz="1400" i="0" noProof="0" dirty="0">
                          <a:latin typeface="+mn-lt"/>
                        </a:rPr>
                        <a:t>(a horse)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gato </a:t>
                      </a:r>
                      <a:r>
                        <a:rPr lang="es-ES_tradnl" sz="1400" i="0" noProof="0" dirty="0">
                          <a:latin typeface="+mn-lt"/>
                        </a:rPr>
                        <a:t>(a cat)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hámster </a:t>
                      </a:r>
                      <a:r>
                        <a:rPr lang="es-ES_tradnl" sz="1400" i="0" noProof="0" dirty="0">
                          <a:latin typeface="+mn-lt"/>
                        </a:rPr>
                        <a:t>(a hamster)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pájaro </a:t>
                      </a:r>
                      <a:r>
                        <a:rPr lang="es-ES_tradnl" sz="1400" i="0" noProof="0" dirty="0">
                          <a:latin typeface="+mn-lt"/>
                        </a:rPr>
                        <a:t>(a bird)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perro </a:t>
                      </a:r>
                      <a:r>
                        <a:rPr lang="es-ES_tradnl" sz="1400" i="0" noProof="0" dirty="0">
                          <a:latin typeface="+mn-lt"/>
                        </a:rPr>
                        <a:t>(a dog)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pez </a:t>
                      </a:r>
                      <a:r>
                        <a:rPr lang="es-ES_tradnl" sz="1400" i="0" noProof="0" dirty="0">
                          <a:latin typeface="+mn-lt"/>
                        </a:rPr>
                        <a:t>(a fish)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 ratón </a:t>
                      </a:r>
                      <a:r>
                        <a:rPr lang="es-ES_tradnl" sz="1400" i="0" noProof="0" dirty="0">
                          <a:latin typeface="+mn-lt"/>
                        </a:rPr>
                        <a:t>(a mouse)</a:t>
                      </a:r>
                      <a:endParaRPr lang="es-ES_tradnl" sz="1400" i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amarillo</a:t>
                      </a:r>
                      <a:r>
                        <a:rPr lang="es-ES_tradnl" sz="1400" i="0" noProof="0" dirty="0">
                          <a:latin typeface="+mn-lt"/>
                        </a:rPr>
                        <a:t> (yellow)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negro</a:t>
                      </a:r>
                      <a:r>
                        <a:rPr lang="es-ES_tradnl" sz="1400" i="0" noProof="0" dirty="0">
                          <a:latin typeface="+mn-lt"/>
                        </a:rPr>
                        <a:t> (black)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rojo</a:t>
                      </a:r>
                      <a:r>
                        <a:rPr lang="es-ES_tradnl" sz="1400" i="0" noProof="0" dirty="0">
                          <a:latin typeface="+mn-lt"/>
                        </a:rPr>
                        <a:t> (red)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blanco</a:t>
                      </a:r>
                      <a:r>
                        <a:rPr lang="es-ES_tradnl" sz="1400" i="0" noProof="0" dirty="0">
                          <a:latin typeface="+mn-lt"/>
                        </a:rPr>
                        <a:t> (white)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marrón</a:t>
                      </a:r>
                      <a:r>
                        <a:rPr lang="es-ES_tradnl" sz="1400" i="0" noProof="0" dirty="0">
                          <a:latin typeface="+mn-lt"/>
                        </a:rPr>
                        <a:t> (brown)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gris</a:t>
                      </a:r>
                      <a:r>
                        <a:rPr lang="es-ES_tradnl" sz="1400" i="0" noProof="0" dirty="0">
                          <a:latin typeface="+mn-lt"/>
                        </a:rPr>
                        <a:t> (grey)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azul</a:t>
                      </a:r>
                      <a:r>
                        <a:rPr lang="es-ES_tradnl" sz="1400" i="0" noProof="0" dirty="0">
                          <a:latin typeface="+mn-lt"/>
                        </a:rPr>
                        <a:t> (blue)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verde</a:t>
                      </a:r>
                      <a:r>
                        <a:rPr lang="es-ES_tradnl" sz="1400" i="0" noProof="0" dirty="0">
                          <a:latin typeface="+mn-lt"/>
                        </a:rPr>
                        <a:t> (green)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naranja</a:t>
                      </a:r>
                      <a:r>
                        <a:rPr lang="es-ES_tradnl" sz="1400" i="0" noProof="0" dirty="0">
                          <a:latin typeface="+mn-lt"/>
                        </a:rPr>
                        <a:t> (orange)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rosa</a:t>
                      </a:r>
                      <a:r>
                        <a:rPr lang="es-ES_tradnl" sz="1400" i="0" noProof="0" dirty="0">
                          <a:latin typeface="+mn-lt"/>
                        </a:rPr>
                        <a:t> (pink)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107824"/>
                  </a:ext>
                </a:extLst>
              </a:tr>
              <a:tr h="3691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una cobaya </a:t>
                      </a:r>
                      <a:r>
                        <a:rPr lang="es-ES_tradnl" sz="1400" i="0" noProof="0" dirty="0">
                          <a:latin typeface="+mn-lt"/>
                        </a:rPr>
                        <a:t>(a guinea pig)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una serpiente </a:t>
                      </a:r>
                      <a:r>
                        <a:rPr lang="es-ES_tradnl" sz="1400" i="0" noProof="0" dirty="0">
                          <a:latin typeface="+mn-lt"/>
                        </a:rPr>
                        <a:t>(a snake)</a:t>
                      </a:r>
                      <a:endParaRPr lang="es-ES_tradnl" sz="1400" i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dirty="0">
                          <a:latin typeface="+mn-lt"/>
                        </a:rPr>
                        <a:t>una tortuga </a:t>
                      </a:r>
                      <a:r>
                        <a:rPr lang="es-ES_tradnl" sz="1400" i="0" noProof="0" dirty="0">
                          <a:latin typeface="+mn-lt"/>
                        </a:rPr>
                        <a:t>(a turtle)</a:t>
                      </a:r>
                      <a:endParaRPr lang="es-ES_tradnl" sz="1400" i="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>
                          <a:latin typeface="+mn-lt"/>
                        </a:rPr>
                        <a:t>amarilla</a:t>
                      </a:r>
                      <a:r>
                        <a:rPr lang="es-ES_tradnl" sz="1400" i="0" noProof="0">
                          <a:latin typeface="+mn-lt"/>
                        </a:rPr>
                        <a:t> (yellow)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>
                          <a:latin typeface="+mn-lt"/>
                        </a:rPr>
                        <a:t>negra</a:t>
                      </a:r>
                      <a:r>
                        <a:rPr lang="es-ES_tradnl" sz="1400" i="0" noProof="0">
                          <a:latin typeface="+mn-lt"/>
                        </a:rPr>
                        <a:t> (black)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>
                          <a:latin typeface="+mn-lt"/>
                        </a:rPr>
                        <a:t>roja</a:t>
                      </a:r>
                      <a:r>
                        <a:rPr lang="es-ES_tradnl" sz="1400" i="0" noProof="0">
                          <a:latin typeface="+mn-lt"/>
                        </a:rPr>
                        <a:t> (red)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>
                          <a:latin typeface="+mn-lt"/>
                        </a:rPr>
                        <a:t>blanca</a:t>
                      </a:r>
                      <a:r>
                        <a:rPr lang="es-ES_tradnl" sz="1400" i="0" noProof="0">
                          <a:latin typeface="+mn-lt"/>
                        </a:rPr>
                        <a:t> (white)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>
                          <a:latin typeface="+mn-lt"/>
                        </a:rPr>
                        <a:t>marrón</a:t>
                      </a:r>
                      <a:r>
                        <a:rPr lang="es-ES_tradnl" sz="1400" i="0" noProof="0">
                          <a:latin typeface="+mn-lt"/>
                        </a:rPr>
                        <a:t> (brown)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>
                          <a:latin typeface="+mn-lt"/>
                        </a:rPr>
                        <a:t>gris</a:t>
                      </a:r>
                      <a:r>
                        <a:rPr lang="es-ES_tradnl" sz="1400" i="0" noProof="0">
                          <a:latin typeface="+mn-lt"/>
                        </a:rPr>
                        <a:t> (grey)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>
                          <a:latin typeface="+mn-lt"/>
                        </a:rPr>
                        <a:t>azul</a:t>
                      </a:r>
                      <a:r>
                        <a:rPr lang="es-ES_tradnl" sz="1400" i="0" noProof="0">
                          <a:latin typeface="+mn-lt"/>
                        </a:rPr>
                        <a:t> (blue)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>
                          <a:latin typeface="+mn-lt"/>
                        </a:rPr>
                        <a:t>verde</a:t>
                      </a:r>
                      <a:r>
                        <a:rPr lang="es-ES_tradnl" sz="1400" i="0" noProof="0">
                          <a:latin typeface="+mn-lt"/>
                        </a:rPr>
                        <a:t> (green)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>
                          <a:latin typeface="+mn-lt"/>
                        </a:rPr>
                        <a:t>naranja</a:t>
                      </a:r>
                      <a:r>
                        <a:rPr lang="es-ES_tradnl" sz="1400" i="0" noProof="0">
                          <a:latin typeface="+mn-lt"/>
                        </a:rPr>
                        <a:t> (orange)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b="1" i="0" noProof="0">
                          <a:latin typeface="+mn-lt"/>
                        </a:rPr>
                        <a:t>rosa</a:t>
                      </a:r>
                      <a:r>
                        <a:rPr lang="es-ES_tradnl" sz="1400" i="0" noProof="0">
                          <a:latin typeface="+mn-lt"/>
                        </a:rPr>
                        <a:t> (pink)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>
                          <a:latin typeface="+mn-lt"/>
                        </a:rPr>
                        <a:t>una cobaya </a:t>
                      </a:r>
                      <a:r>
                        <a:rPr lang="es-ES_tradnl" sz="1400" i="0" noProof="0">
                          <a:latin typeface="+mn-lt"/>
                        </a:rPr>
                        <a:t>(a guinea pig)</a:t>
                      </a:r>
                      <a:endParaRPr lang="es-ES_tradnl" sz="1400" i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>
                          <a:latin typeface="+mn-lt"/>
                        </a:rPr>
                        <a:t>una serpiente </a:t>
                      </a:r>
                      <a:r>
                        <a:rPr lang="es-ES_tradnl" sz="1400" i="0" noProof="0">
                          <a:latin typeface="+mn-lt"/>
                        </a:rPr>
                        <a:t>(a snake)</a:t>
                      </a:r>
                      <a:endParaRPr lang="es-ES_tradnl" sz="1400" i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>
                          <a:latin typeface="+mn-lt"/>
                        </a:rPr>
                        <a:t>una tortuga </a:t>
                      </a:r>
                      <a:r>
                        <a:rPr lang="es-ES_tradnl" sz="1400" i="0" noProof="0">
                          <a:latin typeface="+mn-lt"/>
                        </a:rPr>
                        <a:t>(a turtle)</a:t>
                      </a:r>
                      <a:endParaRPr lang="es-ES_tradnl" sz="1400" i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amarilla</a:t>
                      </a:r>
                      <a:r>
                        <a:rPr lang="es-ES_tradnl" sz="1400" i="0" noProof="0" dirty="0">
                          <a:latin typeface="+mn-lt"/>
                        </a:rPr>
                        <a:t> (yellow)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negra</a:t>
                      </a:r>
                      <a:r>
                        <a:rPr lang="es-ES_tradnl" sz="1400" i="0" noProof="0" dirty="0">
                          <a:latin typeface="+mn-lt"/>
                        </a:rPr>
                        <a:t> (black)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roja</a:t>
                      </a:r>
                      <a:r>
                        <a:rPr lang="es-ES_tradnl" sz="1400" i="0" noProof="0" dirty="0">
                          <a:latin typeface="+mn-lt"/>
                        </a:rPr>
                        <a:t> (red)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blanca</a:t>
                      </a:r>
                      <a:r>
                        <a:rPr lang="es-ES_tradnl" sz="1400" i="0" noProof="0" dirty="0">
                          <a:latin typeface="+mn-lt"/>
                        </a:rPr>
                        <a:t> (white)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marrón</a:t>
                      </a:r>
                      <a:r>
                        <a:rPr lang="es-ES_tradnl" sz="1400" i="0" noProof="0" dirty="0">
                          <a:latin typeface="+mn-lt"/>
                        </a:rPr>
                        <a:t> (brown)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gris</a:t>
                      </a:r>
                      <a:r>
                        <a:rPr lang="es-ES_tradnl" sz="1400" i="0" noProof="0" dirty="0">
                          <a:latin typeface="+mn-lt"/>
                        </a:rPr>
                        <a:t> (grey)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azul</a:t>
                      </a:r>
                      <a:r>
                        <a:rPr lang="es-ES_tradnl" sz="1400" i="0" noProof="0" dirty="0">
                          <a:latin typeface="+mn-lt"/>
                        </a:rPr>
                        <a:t> (blue)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verde</a:t>
                      </a:r>
                      <a:r>
                        <a:rPr lang="es-ES_tradnl" sz="1400" i="0" noProof="0" dirty="0">
                          <a:latin typeface="+mn-lt"/>
                        </a:rPr>
                        <a:t> (green)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i="0" noProof="0" dirty="0">
                          <a:latin typeface="+mn-lt"/>
                        </a:rPr>
                        <a:t>naranja</a:t>
                      </a:r>
                      <a:r>
                        <a:rPr lang="es-ES_tradnl" sz="1400" i="0" noProof="0" dirty="0">
                          <a:latin typeface="+mn-lt"/>
                        </a:rPr>
                        <a:t> (orange)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b="1" i="0" noProof="0" dirty="0">
                          <a:latin typeface="+mn-lt"/>
                        </a:rPr>
                        <a:t>rosa</a:t>
                      </a:r>
                      <a:r>
                        <a:rPr lang="es-ES_tradnl" sz="1400" i="0" noProof="0" dirty="0">
                          <a:latin typeface="+mn-lt"/>
                        </a:rPr>
                        <a:t> (pink)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850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2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0CDC5-7277-4F6D-B9CC-2B979A6B8D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9D24A-E341-4533-896F-2C6B12BF37F2}" type="slidenum">
              <a:rPr lang="en-GB" altLang="en-US" smtClean="0"/>
              <a:pPr/>
              <a:t>6</a:t>
            </a:fld>
            <a:endParaRPr lang="en-GB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90BC99D-1077-411F-9275-9D7FE1BF5C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651787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5148">
                  <a:extLst>
                    <a:ext uri="{9D8B030D-6E8A-4147-A177-3AD203B41FA5}">
                      <a16:colId xmlns:a16="http://schemas.microsoft.com/office/drawing/2014/main" val="4125810587"/>
                    </a:ext>
                  </a:extLst>
                </a:gridCol>
                <a:gridCol w="3943568">
                  <a:extLst>
                    <a:ext uri="{9D8B030D-6E8A-4147-A177-3AD203B41FA5}">
                      <a16:colId xmlns:a16="http://schemas.microsoft.com/office/drawing/2014/main" val="2238416955"/>
                    </a:ext>
                  </a:extLst>
                </a:gridCol>
                <a:gridCol w="1291040">
                  <a:extLst>
                    <a:ext uri="{9D8B030D-6E8A-4147-A177-3AD203B41FA5}">
                      <a16:colId xmlns:a16="http://schemas.microsoft.com/office/drawing/2014/main" val="1333283439"/>
                    </a:ext>
                  </a:extLst>
                </a:gridCol>
                <a:gridCol w="4532243">
                  <a:extLst>
                    <a:ext uri="{9D8B030D-6E8A-4147-A177-3AD203B41FA5}">
                      <a16:colId xmlns:a16="http://schemas.microsoft.com/office/drawing/2014/main" val="1388175496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En mi familia hay… personas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(In my family there are… people)</a:t>
                      </a:r>
                    </a:p>
                    <a:p>
                      <a:pPr marL="0" algn="l" defTabSz="914400" rtl="0" eaLnBrk="1" latinLnBrk="0" hangingPunct="1"/>
                      <a:endParaRPr lang="en-GB" sz="18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No tengo hermanos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(I don’t have siblings)</a:t>
                      </a:r>
                    </a:p>
                    <a:p>
                      <a:pPr marL="0" algn="l" defTabSz="914400" rtl="0" eaLnBrk="1" latinLnBrk="0" hangingPunct="1"/>
                      <a:endParaRPr lang="en-GB" sz="18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mi madre/madrastra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(my mum/stepmum)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mi padre/mi padrastro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(my dad/stepdad)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mi hermano/hermanastro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 (my brother/stepbrother) 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mi hermana/hermanastra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(my sister/step sister) 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mi tío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(my uncle) 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mi tía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(my aunty) 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mi primo/a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(my cousin) 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mi abuelo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(my grandad)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mi abuela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(my grandma) 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mis padres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(my parents)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mis abuelos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(my grandparents)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+mj-lt"/>
                        </a:rPr>
                        <a:t>tiene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 (he/she has/is) </a:t>
                      </a: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+mj-lt"/>
                        </a:rPr>
                        <a:t>lleva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 (he/she wears)</a:t>
                      </a: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treinta años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(30 years old)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cuarenta años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(40 years old)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cincuenta años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(50 years old)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sesenta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años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(60 years old)</a:t>
                      </a:r>
                      <a:endParaRPr lang="en-GB" sz="18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setenta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años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(70 years old)</a:t>
                      </a:r>
                      <a:endParaRPr lang="en-GB" sz="18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ochenta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años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(80 years old)</a:t>
                      </a:r>
                      <a:endParaRPr lang="en-GB" sz="18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noventa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años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(90 years old)</a:t>
                      </a:r>
                      <a:endParaRPr lang="en-GB" sz="18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barba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(beard)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bigote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(moustache)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pecas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(freckles)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gafas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(glasses)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aparatos/frenillos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(braces)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40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004353"/>
      </p:ext>
    </p:extLst>
  </p:cSld>
  <p:clrMapOvr>
    <a:masterClrMapping/>
  </p:clrMapOvr>
</p:sld>
</file>

<file path=ppt/theme/theme1.xml><?xml version="1.0" encoding="utf-8"?>
<a:theme xmlns:a="http://schemas.openxmlformats.org/drawingml/2006/main" name="NOA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ATheme" id="{CF341CE8-973A-4CA9-A118-57BA4059E26E}" vid="{1A2DB9B7-C11D-46EF-BB40-7C773E8582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A471AC5934984596652C01BEA8936A" ma:contentTypeVersion="12" ma:contentTypeDescription="Create a new document." ma:contentTypeScope="" ma:versionID="feb26af90ac905e2bca557270678a4bc">
  <xsd:schema xmlns:xsd="http://www.w3.org/2001/XMLSchema" xmlns:xs="http://www.w3.org/2001/XMLSchema" xmlns:p="http://schemas.microsoft.com/office/2006/metadata/properties" xmlns:ns2="18999902-e0e1-46b9-8069-9040d1208bed" xmlns:ns3="936c6605-b322-41ae-92d4-b4baec53c1b0" targetNamespace="http://schemas.microsoft.com/office/2006/metadata/properties" ma:root="true" ma:fieldsID="3c177ba93cd2f09d614108502ab0b545" ns2:_="" ns3:_="">
    <xsd:import namespace="18999902-e0e1-46b9-8069-9040d1208bed"/>
    <xsd:import namespace="936c6605-b322-41ae-92d4-b4baec53c1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99902-e0e1-46b9-8069-9040d1208b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c6605-b322-41ae-92d4-b4baec53c1b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D10E63-9EA0-4FC7-873C-97E65BD0B75F}"/>
</file>

<file path=customXml/itemProps2.xml><?xml version="1.0" encoding="utf-8"?>
<ds:datastoreItem xmlns:ds="http://schemas.openxmlformats.org/officeDocument/2006/customXml" ds:itemID="{07E89ABE-B182-468B-9810-C2D74D415700}"/>
</file>

<file path=customXml/itemProps3.xml><?xml version="1.0" encoding="utf-8"?>
<ds:datastoreItem xmlns:ds="http://schemas.openxmlformats.org/officeDocument/2006/customXml" ds:itemID="{90666AF0-A066-4CC6-AA35-0146FF05A4E7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51</TotalTime>
  <Words>1174</Words>
  <Application>Microsoft Office PowerPoint</Application>
  <PresentationFormat>Widescreen</PresentationFormat>
  <Paragraphs>311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Wingdings</vt:lpstr>
      <vt:lpstr>NOATheme</vt:lpstr>
      <vt:lpstr>YR 7 Spanish: Term  1 Knowledge Organiser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7 Spanish: Term  1 Knowledge Organiser</dc:title>
  <dc:creator>Rachael Morris</dc:creator>
  <cp:lastModifiedBy>Rachael Morris</cp:lastModifiedBy>
  <cp:revision>1</cp:revision>
  <dcterms:created xsi:type="dcterms:W3CDTF">2022-05-07T11:52:12Z</dcterms:created>
  <dcterms:modified xsi:type="dcterms:W3CDTF">2022-06-16T08:37:09Z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0x010100E7A471AC5934984596652C01BEA8936A</vt:lpwstr>
  </property>
</Properties>
</file>